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74" r:id="rId11"/>
    <p:sldId id="273" r:id="rId12"/>
    <p:sldId id="267" r:id="rId13"/>
    <p:sldId id="268" r:id="rId14"/>
    <p:sldId id="269" r:id="rId15"/>
    <p:sldId id="270" r:id="rId16"/>
    <p:sldId id="272" r:id="rId17"/>
  </p:sldIdLst>
  <p:sldSz cx="18288000" cy="10287000"/>
  <p:notesSz cx="6858000" cy="9144000"/>
  <p:embeddedFontLst>
    <p:embeddedFont>
      <p:font typeface="DM Sans Bold" panose="020B0604020202020204" charset="0"/>
      <p:regular r:id="rId19"/>
    </p:embeddedFont>
    <p:embeddedFont>
      <p:font typeface="Helios" panose="020B0604020202020204" charset="0"/>
      <p:regular r:id="rId20"/>
    </p:embeddedFont>
    <p:embeddedFont>
      <p:font typeface="Helios Bold" panose="020B0604020202020204" charset="0"/>
      <p:regular r:id="rId21"/>
    </p:embeddedFont>
    <p:embeddedFont>
      <p:font typeface="Klein" panose="020B0604020202020204" charset="0"/>
      <p:regular r:id="rId22"/>
    </p:embeddedFont>
    <p:embeddedFont>
      <p:font typeface="Klein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9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2F5C-4AE8-440E-A0B5-713D9A786263}" type="datetimeFigureOut">
              <a:rPr lang="en-IL" smtClean="0"/>
              <a:t>23/09/2024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0FE2-48F1-4051-A91A-2C4BC10FA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9339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0FE2-48F1-4051-A91A-2C4BC10FA72B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219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10277" y="5028580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3493371" y="278832"/>
            <a:ext cx="11301259" cy="2684049"/>
          </a:xfrm>
          <a:custGeom>
            <a:avLst/>
            <a:gdLst/>
            <a:ahLst/>
            <a:cxnLst/>
            <a:rect l="l" t="t" r="r" b="b"/>
            <a:pathLst>
              <a:path w="11301259" h="2684049">
                <a:moveTo>
                  <a:pt x="0" y="0"/>
                </a:moveTo>
                <a:lnTo>
                  <a:pt x="11301258" y="0"/>
                </a:lnTo>
                <a:lnTo>
                  <a:pt x="11301258" y="2684049"/>
                </a:lnTo>
                <a:lnTo>
                  <a:pt x="0" y="2684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556800" y="6781019"/>
          <a:ext cx="2349490" cy="1814512"/>
        </p:xfrm>
        <a:graphic>
          <a:graphicData uri="http://schemas.openxmlformats.org/drawingml/2006/table">
            <a:tbl>
              <a:tblPr/>
              <a:tblGrid>
                <a:gridCol w="234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5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Submitters: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Yuval Zohar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Amit Perets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339066" y="6781019"/>
          <a:ext cx="4860132" cy="1408988"/>
        </p:xfrm>
        <a:graphic>
          <a:graphicData uri="http://schemas.openxmlformats.org/drawingml/2006/table">
            <a:tbl>
              <a:tblPr/>
              <a:tblGrid>
                <a:gridCol w="486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08988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Supervisor: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Dr Naomi Unkelos Shpigel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5174929" y="7296368"/>
            <a:ext cx="2900083" cy="2900083"/>
          </a:xfrm>
          <a:custGeom>
            <a:avLst/>
            <a:gdLst/>
            <a:ahLst/>
            <a:cxnLst/>
            <a:rect l="l" t="t" r="r" b="b"/>
            <a:pathLst>
              <a:path w="2900083" h="2900083">
                <a:moveTo>
                  <a:pt x="0" y="0"/>
                </a:moveTo>
                <a:lnTo>
                  <a:pt x="2900083" y="0"/>
                </a:lnTo>
                <a:lnTo>
                  <a:pt x="2900083" y="2900083"/>
                </a:lnTo>
                <a:lnTo>
                  <a:pt x="0" y="2900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44" r="-6944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9" name="Group 9"/>
          <p:cNvGrpSpPr/>
          <p:nvPr/>
        </p:nvGrpSpPr>
        <p:grpSpPr>
          <a:xfrm>
            <a:off x="4224063" y="3221315"/>
            <a:ext cx="9560779" cy="2696795"/>
            <a:chOff x="0" y="0"/>
            <a:chExt cx="12747706" cy="3595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12747706" cy="245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2"/>
                </a:lnSpc>
              </a:pPr>
              <a:r>
                <a:rPr lang="en-US" sz="6001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Recommendation Based</a:t>
              </a:r>
            </a:p>
            <a:p>
              <a:pPr algn="ctr">
                <a:lnSpc>
                  <a:spcPts val="7202"/>
                </a:lnSpc>
              </a:pPr>
              <a:r>
                <a:rPr lang="en-US" sz="6001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Digital Library System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750195"/>
              <a:ext cx="12369028" cy="845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7"/>
                </a:lnSpc>
              </a:pPr>
              <a:r>
                <a:rPr lang="en-US" sz="3841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24-1-D-20</a:t>
              </a:r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807927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05200"/>
            <a:chOff x="0" y="0"/>
            <a:chExt cx="4816593" cy="76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65156"/>
            </a:xfrm>
            <a:custGeom>
              <a:avLst/>
              <a:gdLst/>
              <a:ahLst/>
              <a:cxnLst/>
              <a:rect l="l" t="t" r="r" b="b"/>
              <a:pathLst>
                <a:path w="4816592" h="765156">
                  <a:moveTo>
                    <a:pt x="0" y="0"/>
                  </a:moveTo>
                  <a:lnTo>
                    <a:pt x="4816592" y="0"/>
                  </a:lnTo>
                  <a:lnTo>
                    <a:pt x="4816592" y="765156"/>
                  </a:lnTo>
                  <a:lnTo>
                    <a:pt x="0" y="76515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03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"/>
            <a:ext cx="18288000" cy="2857500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r>
              <a:rPr lang="en-IL" dirty="0"/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712466"/>
            <a:ext cx="15849600" cy="148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9115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C</a:t>
            </a:r>
            <a:r>
              <a:rPr lang="en-IL" sz="9115" b="1" dirty="0" err="1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lient</a:t>
            </a:r>
            <a:r>
              <a:rPr lang="en-IL" sz="9115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 Meetings Timeline </a:t>
            </a:r>
            <a:endParaRPr lang="en-US" sz="9115" b="1" dirty="0">
              <a:solidFill>
                <a:srgbClr val="F4F4F4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4758F-D67A-B1AC-AD1D-08B46F78596F}"/>
              </a:ext>
            </a:extLst>
          </p:cNvPr>
          <p:cNvGraphicFramePr>
            <a:graphicFrameLocks noGrp="1"/>
          </p:cNvGraphicFramePr>
          <p:nvPr/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0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0">
            <a:extLst>
              <a:ext uri="{FF2B5EF4-FFF2-40B4-BE49-F238E27FC236}">
                <a16:creationId xmlns:a16="http://schemas.microsoft.com/office/drawing/2014/main" id="{80C4D87F-53A4-AE21-1865-C9F053C6B112}"/>
              </a:ext>
            </a:extLst>
          </p:cNvPr>
          <p:cNvSpPr txBox="1"/>
          <p:nvPr/>
        </p:nvSpPr>
        <p:spPr>
          <a:xfrm>
            <a:off x="838200" y="4076700"/>
            <a:ext cx="1120140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February</a:t>
            </a:r>
            <a:r>
              <a:rPr kumimoji="0" lang="en-GB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Conducted interviews with the library staff and gathered detailed requirements to understand their needs and expectations for the website.</a:t>
            </a: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August </a:t>
            </a:r>
            <a:r>
              <a:rPr kumimoji="0" lang="en-GB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Delivered the first version of the website to the library team for initial feedback, enabling us to make iterative improvements.</a:t>
            </a: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September</a:t>
            </a:r>
            <a:r>
              <a:rPr kumimoji="0" lang="en-GB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Delivered an advanced version of the website, incorporating feedback and additional features for further testing and review by the library team.</a:t>
            </a:r>
            <a:endParaRPr kumimoji="0" lang="he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2C95F-EFEB-6C6C-45B1-04980B0E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43815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39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05200"/>
            <a:chOff x="0" y="0"/>
            <a:chExt cx="4816593" cy="76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65156"/>
            </a:xfrm>
            <a:custGeom>
              <a:avLst/>
              <a:gdLst/>
              <a:ahLst/>
              <a:cxnLst/>
              <a:rect l="l" t="t" r="r" b="b"/>
              <a:pathLst>
                <a:path w="4816592" h="765156">
                  <a:moveTo>
                    <a:pt x="0" y="0"/>
                  </a:moveTo>
                  <a:lnTo>
                    <a:pt x="4816592" y="0"/>
                  </a:lnTo>
                  <a:lnTo>
                    <a:pt x="4816592" y="765156"/>
                  </a:lnTo>
                  <a:lnTo>
                    <a:pt x="0" y="76515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03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"/>
            <a:ext cx="18288000" cy="2857500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1371600" y="712466"/>
            <a:ext cx="15849600" cy="148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IL" sz="9115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Library Staff Feedback</a:t>
            </a:r>
            <a:endParaRPr lang="en-US" sz="9115" b="1" dirty="0">
              <a:solidFill>
                <a:srgbClr val="F4F4F4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4758F-D67A-B1AC-AD1D-08B46F785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96951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0">
            <a:extLst>
              <a:ext uri="{FF2B5EF4-FFF2-40B4-BE49-F238E27FC236}">
                <a16:creationId xmlns:a16="http://schemas.microsoft.com/office/drawing/2014/main" id="{80C4D87F-53A4-AE21-1865-C9F053C6B112}"/>
              </a:ext>
            </a:extLst>
          </p:cNvPr>
          <p:cNvSpPr txBox="1"/>
          <p:nvPr/>
        </p:nvSpPr>
        <p:spPr>
          <a:xfrm>
            <a:off x="914400" y="5067300"/>
            <a:ext cx="112014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access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 admin users to view user history and modify the loan period.</a:t>
            </a:r>
            <a:endParaRPr kumimoji="0" lang="he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 requests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 expected return dates to borrowed books.</a:t>
            </a:r>
            <a:endParaRPr kumimoji="0" lang="he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books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 newly added books prominently on the main screen.</a:t>
            </a:r>
            <a:endParaRPr kumimoji="0" lang="he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 </a:t>
            </a:r>
            <a:r>
              <a:rPr kumimoji="0" lang="en-IL" altLang="en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indicator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Change book </a:t>
            </a:r>
            <a:r>
              <a:rPr kumimoji="0" lang="en-IL" altLang="en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the </a:t>
            </a:r>
            <a:r>
              <a:rPr kumimoji="0" lang="en-IL" altLang="en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borowing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duration. 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DBB0D74-FDD7-2ED4-7067-A59B5814F512}"/>
              </a:ext>
            </a:extLst>
          </p:cNvPr>
          <p:cNvSpPr txBox="1"/>
          <p:nvPr/>
        </p:nvSpPr>
        <p:spPr>
          <a:xfrm>
            <a:off x="803856" y="3365744"/>
            <a:ext cx="163830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3200" dirty="0"/>
              <a:t>Our clients were impressed with the website</a:t>
            </a:r>
            <a:r>
              <a:rPr lang="en-IL" sz="3200" dirty="0"/>
              <a:t>, and </a:t>
            </a:r>
            <a:r>
              <a:rPr lang="en-GB" sz="3200" dirty="0"/>
              <a:t>requested a few additional features to enhance the user experience. Below are the key points:</a:t>
            </a: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4" name="Picture 6" descr="Book Icon 263066 Vector Art at Vecteezy">
            <a:extLst>
              <a:ext uri="{FF2B5EF4-FFF2-40B4-BE49-F238E27FC236}">
                <a16:creationId xmlns:a16="http://schemas.microsoft.com/office/drawing/2014/main" id="{24065996-5F03-FDE6-7726-EDAA036B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913" y="5127402"/>
            <a:ext cx="45148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05200"/>
            <a:chOff x="0" y="0"/>
            <a:chExt cx="4816593" cy="76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65156"/>
            </a:xfrm>
            <a:custGeom>
              <a:avLst/>
              <a:gdLst/>
              <a:ahLst/>
              <a:cxnLst/>
              <a:rect l="l" t="t" r="r" b="b"/>
              <a:pathLst>
                <a:path w="4816592" h="765156">
                  <a:moveTo>
                    <a:pt x="0" y="0"/>
                  </a:moveTo>
                  <a:lnTo>
                    <a:pt x="4816592" y="0"/>
                  </a:lnTo>
                  <a:lnTo>
                    <a:pt x="4816592" y="765156"/>
                  </a:lnTo>
                  <a:lnTo>
                    <a:pt x="0" y="76515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03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4637491" y="933450"/>
            <a:ext cx="8690990" cy="1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9115" b="1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Metrics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999077" y="4114007"/>
            <a:ext cx="4038341" cy="40383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CFE1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61729" y="4564844"/>
            <a:ext cx="2913038" cy="2913038"/>
          </a:xfrm>
          <a:custGeom>
            <a:avLst/>
            <a:gdLst/>
            <a:ahLst/>
            <a:cxnLst/>
            <a:rect l="l" t="t" r="r" b="b"/>
            <a:pathLst>
              <a:path w="2913038" h="2913038">
                <a:moveTo>
                  <a:pt x="0" y="0"/>
                </a:moveTo>
                <a:lnTo>
                  <a:pt x="2913037" y="0"/>
                </a:lnTo>
                <a:lnTo>
                  <a:pt x="2913037" y="2913037"/>
                </a:lnTo>
                <a:lnTo>
                  <a:pt x="0" y="291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4758F-D67A-B1AC-AD1D-08B46F785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59220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2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75718E6A-127B-3122-9674-FFDE11A4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106737"/>
              </p:ext>
            </p:extLst>
          </p:nvPr>
        </p:nvGraphicFramePr>
        <p:xfrm>
          <a:off x="381000" y="4152900"/>
          <a:ext cx="13487400" cy="5476876"/>
        </p:xfrm>
        <a:graphic>
          <a:graphicData uri="http://schemas.openxmlformats.org/drawingml/2006/table">
            <a:tbl>
              <a:tblPr/>
              <a:tblGrid>
                <a:gridCol w="190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9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30% increase in digital library usage, 85% user satisfaction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99.5% availability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70% user adoption within 3 months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100% staff adoption within 1 months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100% of client feedback from meetings will be addressed and completed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761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100% of pages will be fully responsive and functional on mobile, tablet, and desktop devices.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0D0382C-4FD2-F6E8-365E-CE2DD24D7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7658100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B9AD1A-3798-AFB2-4DE9-7CAF39E2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8663278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337573-E91C-753F-0810-7A3C8D572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654" y="6809107"/>
            <a:ext cx="609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E9CAC0-2DCD-A12A-3528-B16099819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654" y="5927411"/>
            <a:ext cx="6096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5C600B-540B-5110-2545-46F237D36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654" y="4293238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C215A3-021B-45A0-6BE2-D1F8F1C1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71" y="5112225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31530" y="-123825"/>
            <a:ext cx="4424940" cy="104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0"/>
              </a:lnSpc>
              <a:spcBef>
                <a:spcPct val="0"/>
              </a:spcBef>
            </a:pPr>
            <a:r>
              <a:rPr lang="en-US" sz="6043" b="1">
                <a:solidFill>
                  <a:srgbClr val="181818"/>
                </a:solidFill>
                <a:latin typeface="DM Sans Bold"/>
                <a:ea typeface="DM Sans Bold"/>
                <a:cs typeface="DM Sans Bold"/>
                <a:sym typeface="DM Sans Bold"/>
              </a:rPr>
              <a:t>Demo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7527" y="2891227"/>
            <a:ext cx="8717198" cy="1784723"/>
            <a:chOff x="0" y="0"/>
            <a:chExt cx="11622931" cy="2379631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1622931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SUS questionnaire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72029"/>
              <a:ext cx="1030173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89504" y="4412309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9" name="Group 9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347574" y="5479750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8" y="0"/>
                </a:lnTo>
                <a:lnTo>
                  <a:pt x="434138" y="434138"/>
                </a:lnTo>
                <a:lnTo>
                  <a:pt x="0" y="43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564643" y="4306437"/>
            <a:ext cx="3171870" cy="53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sz="3042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18 responses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4643" y="5390013"/>
            <a:ext cx="45726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SUS Final score: 97.5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13520" y="4178098"/>
            <a:ext cx="9056133" cy="399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1"/>
              </a:lnSpc>
            </a:pPr>
            <a:endParaRPr dirty="0"/>
          </a:p>
          <a:p>
            <a:pPr algn="l">
              <a:lnSpc>
                <a:spcPts val="3161"/>
              </a:lnSpc>
            </a:pPr>
            <a:r>
              <a:rPr lang="en-US" sz="2431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 need to learn many things before I can use this system.</a:t>
            </a:r>
          </a:p>
          <a:p>
            <a:pPr algn="l">
              <a:lnSpc>
                <a:spcPts val="3161"/>
              </a:lnSpc>
            </a:pPr>
            <a:endParaRPr lang="en-US" sz="2431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algn="l">
              <a:lnSpc>
                <a:spcPts val="3161"/>
              </a:lnSpc>
            </a:pPr>
            <a:r>
              <a:rPr lang="en-US" sz="2431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 felt very confident when using the system.</a:t>
            </a:r>
          </a:p>
          <a:p>
            <a:pPr algn="l">
              <a:lnSpc>
                <a:spcPts val="3161"/>
              </a:lnSpc>
            </a:pPr>
            <a:endParaRPr lang="en-US" sz="2431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algn="l">
              <a:lnSpc>
                <a:spcPts val="3161"/>
              </a:lnSpc>
            </a:pPr>
            <a:r>
              <a:rPr lang="en-US" sz="2431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 found the system to be very cumbersome to use.</a:t>
            </a:r>
          </a:p>
          <a:p>
            <a:pPr algn="l">
              <a:lnSpc>
                <a:spcPts val="3161"/>
              </a:lnSpc>
            </a:pPr>
            <a:endParaRPr lang="en-US" sz="2431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algn="l">
              <a:lnSpc>
                <a:spcPts val="3161"/>
              </a:lnSpc>
            </a:pPr>
            <a:r>
              <a:rPr lang="en-US" sz="2431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 my opinion, most people will be able to learn how to use this system easily.</a:t>
            </a:r>
          </a:p>
          <a:p>
            <a:pPr algn="l">
              <a:lnSpc>
                <a:spcPts val="3161"/>
              </a:lnSpc>
            </a:pPr>
            <a:endParaRPr lang="en-US" sz="2431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8505116" y="4582545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>
            <a:off x="8505116" y="5378455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8505116" y="6171983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/>
          <p:cNvSpPr/>
          <p:nvPr/>
        </p:nvSpPr>
        <p:spPr>
          <a:xfrm>
            <a:off x="8505116" y="6967892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1498D31-58F2-B739-5B91-ECD20F77A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703416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4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7527" y="2670841"/>
            <a:ext cx="8534145" cy="1586741"/>
            <a:chOff x="0" y="0"/>
            <a:chExt cx="11378860" cy="2115655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1378860" cy="1327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90"/>
                </a:lnSpc>
              </a:pPr>
              <a:r>
                <a:rPr lang="en-US" sz="6223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Additional Questions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88677"/>
              <a:ext cx="10085409" cy="626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612437" y="4072068"/>
            <a:ext cx="6622296" cy="319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43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What elements did you like in the system?</a:t>
            </a:r>
          </a:p>
          <a:p>
            <a:pPr algn="l">
              <a:lnSpc>
                <a:spcPts val="3161"/>
              </a:lnSpc>
            </a:pPr>
            <a:endParaRPr lang="en-US" sz="243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algn="l">
              <a:lnSpc>
                <a:spcPts val="3161"/>
              </a:lnSpc>
            </a:pPr>
            <a:r>
              <a:rPr lang="en-US" sz="243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What elements do you think should be improved in the system?</a:t>
            </a:r>
          </a:p>
          <a:p>
            <a:pPr algn="l">
              <a:lnSpc>
                <a:spcPts val="3161"/>
              </a:lnSpc>
            </a:pPr>
            <a:endParaRPr lang="en-US" sz="243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algn="l">
              <a:lnSpc>
                <a:spcPts val="3161"/>
              </a:lnSpc>
            </a:pPr>
            <a:r>
              <a:rPr lang="en-US" sz="243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Additional comments regarding the system</a:t>
            </a:r>
          </a:p>
          <a:p>
            <a:pPr algn="l">
              <a:lnSpc>
                <a:spcPts val="3161"/>
              </a:lnSpc>
            </a:pPr>
            <a:endParaRPr lang="en-US" sz="243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453728" y="3740401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97527" y="486961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97527" y="6081175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0868637" y="3673726"/>
            <a:ext cx="7389695" cy="41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User-Friendly: Intuitive and easy to use.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Great Design: Simple, clean, and professional.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Improvements: Speed up recommendations and adjust color scheme.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Liked Features: Google login, book history, availability notifications.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68637" y="2865221"/>
            <a:ext cx="614539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Results Overview</a:t>
            </a:r>
          </a:p>
        </p:txBody>
      </p:sp>
      <p:sp>
        <p:nvSpPr>
          <p:cNvPr id="16" name="Freeform 16"/>
          <p:cNvSpPr/>
          <p:nvPr/>
        </p:nvSpPr>
        <p:spPr>
          <a:xfrm>
            <a:off x="197527" y="4050127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10453728" y="4662156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/>
          <p:cNvSpPr/>
          <p:nvPr/>
        </p:nvSpPr>
        <p:spPr>
          <a:xfrm>
            <a:off x="10453728" y="558189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10453728" y="6855249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80D7280-1B58-BB2C-502A-8929DA7B8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77662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5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06517FF-7B48-13DA-DAA9-074F5813F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962899"/>
            <a:ext cx="2077381" cy="20773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05200"/>
            <a:chOff x="0" y="0"/>
            <a:chExt cx="4816593" cy="76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65156"/>
            </a:xfrm>
            <a:custGeom>
              <a:avLst/>
              <a:gdLst/>
              <a:ahLst/>
              <a:cxnLst/>
              <a:rect l="l" t="t" r="r" b="b"/>
              <a:pathLst>
                <a:path w="4816592" h="765156">
                  <a:moveTo>
                    <a:pt x="0" y="0"/>
                  </a:moveTo>
                  <a:lnTo>
                    <a:pt x="4816592" y="0"/>
                  </a:lnTo>
                  <a:lnTo>
                    <a:pt x="4816592" y="765156"/>
                  </a:lnTo>
                  <a:lnTo>
                    <a:pt x="0" y="76515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03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 rot="-572389">
            <a:off x="11575756" y="4025429"/>
            <a:ext cx="5486661" cy="5486661"/>
          </a:xfrm>
          <a:custGeom>
            <a:avLst/>
            <a:gdLst/>
            <a:ahLst/>
            <a:cxnLst/>
            <a:rect l="l" t="t" r="r" b="b"/>
            <a:pathLst>
              <a:path w="5486661" h="5486661">
                <a:moveTo>
                  <a:pt x="0" y="0"/>
                </a:moveTo>
                <a:lnTo>
                  <a:pt x="5486661" y="0"/>
                </a:lnTo>
                <a:lnTo>
                  <a:pt x="5486661" y="5486661"/>
                </a:lnTo>
                <a:lnTo>
                  <a:pt x="0" y="5486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4637491" y="933450"/>
            <a:ext cx="8690990" cy="1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9115" b="1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Thank You 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5991" y="5567623"/>
            <a:ext cx="8690990" cy="1474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9115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Questions 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E66092-1764-989B-3248-FA3318C08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30862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7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950" y="3671348"/>
            <a:ext cx="6969146" cy="441167"/>
            <a:chOff x="0" y="-33355"/>
            <a:chExt cx="9292195" cy="58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53213" y="-33355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Limited budgets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6950" y="4922916"/>
            <a:ext cx="6998927" cy="442420"/>
            <a:chOff x="0" y="-36680"/>
            <a:chExt cx="9331903" cy="589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2921" y="-36680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Outdated technologies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950" y="6191360"/>
            <a:ext cx="7012619" cy="441167"/>
            <a:chOff x="0" y="-17505"/>
            <a:chExt cx="9350159" cy="5882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11177" y="-17505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Poor user interface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6950" y="7432294"/>
            <a:ext cx="6976535" cy="441167"/>
            <a:chOff x="0" y="-35009"/>
            <a:chExt cx="9302047" cy="5882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3065" y="-35009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Lack of personalized recommendations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9" name="Freeform 19"/>
          <p:cNvSpPr/>
          <p:nvPr/>
        </p:nvSpPr>
        <p:spPr>
          <a:xfrm>
            <a:off x="9144000" y="3463395"/>
            <a:ext cx="8270186" cy="5406634"/>
          </a:xfrm>
          <a:custGeom>
            <a:avLst/>
            <a:gdLst/>
            <a:ahLst/>
            <a:cxnLst/>
            <a:rect l="l" t="t" r="r" b="b"/>
            <a:pathLst>
              <a:path w="8270186" h="5406634">
                <a:moveTo>
                  <a:pt x="0" y="0"/>
                </a:moveTo>
                <a:lnTo>
                  <a:pt x="8270186" y="0"/>
                </a:lnTo>
                <a:lnTo>
                  <a:pt x="8270186" y="5406634"/>
                </a:lnTo>
                <a:lnTo>
                  <a:pt x="0" y="5406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TextBox 20"/>
          <p:cNvSpPr txBox="1"/>
          <p:nvPr/>
        </p:nvSpPr>
        <p:spPr>
          <a:xfrm>
            <a:off x="4639504" y="562233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Nowadays</a:t>
            </a:r>
          </a:p>
        </p:txBody>
      </p:sp>
      <p:graphicFrame>
        <p:nvGraphicFramePr>
          <p:cNvPr id="22" name="Table 12">
            <a:extLst>
              <a:ext uri="{FF2B5EF4-FFF2-40B4-BE49-F238E27FC236}">
                <a16:creationId xmlns:a16="http://schemas.microsoft.com/office/drawing/2014/main" id="{B7098D2F-67E3-DD20-12EA-335D180AF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819193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2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12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8276750" y="1923578"/>
            <a:ext cx="8630071" cy="7831790"/>
          </a:xfrm>
          <a:custGeom>
            <a:avLst/>
            <a:gdLst/>
            <a:ahLst/>
            <a:cxnLst/>
            <a:rect l="l" t="t" r="r" b="b"/>
            <a:pathLst>
              <a:path w="8630071" h="7831790">
                <a:moveTo>
                  <a:pt x="0" y="0"/>
                </a:moveTo>
                <a:lnTo>
                  <a:pt x="8630071" y="0"/>
                </a:lnTo>
                <a:lnTo>
                  <a:pt x="8630071" y="7831790"/>
                </a:lnTo>
                <a:lnTo>
                  <a:pt x="0" y="783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3230994" y="686682"/>
            <a:ext cx="11826013" cy="84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Current Library Websites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5671" y="2739038"/>
            <a:ext cx="6342966" cy="1973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8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Comparison between 6 digital library systems across a variety of features and elements within them</a:t>
            </a:r>
          </a:p>
          <a:p>
            <a:pPr algn="ctr">
              <a:lnSpc>
                <a:spcPts val="3945"/>
              </a:lnSpc>
            </a:pPr>
            <a:endParaRPr lang="en-US" sz="2818" dirty="0">
              <a:solidFill>
                <a:srgbClr val="FFFFFF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69F702DE-AEDB-7EAA-3602-3D34ADD0C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10623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3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0E3C7E1-6139-7AE1-8FB1-4E2E74AAD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2677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91200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l">
              <a:lnSpc>
                <a:spcPts val="4479"/>
              </a:lnSpc>
            </a:pPr>
            <a:r>
              <a: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Survey for readers communities &amp; potential readers</a:t>
            </a:r>
            <a:endParaRPr lang="en-US" sz="1800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49752" y="131193"/>
            <a:ext cx="11203833" cy="3152478"/>
            <a:chOff x="-856273" y="-1255798"/>
            <a:chExt cx="15110694" cy="5450202"/>
          </a:xfrm>
        </p:grpSpPr>
        <p:sp>
          <p:nvSpPr>
            <p:cNvPr id="4" name="TextBox 4"/>
            <p:cNvSpPr txBox="1"/>
            <p:nvPr/>
          </p:nvSpPr>
          <p:spPr>
            <a:xfrm>
              <a:off x="-856273" y="-1255798"/>
              <a:ext cx="15110694" cy="15259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Requirements gathering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691585" y="1988202"/>
              <a:ext cx="11672520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Interview with the library staff of Moshav Kanaf:</a:t>
              </a:r>
            </a:p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Shahar – Library manager</a:t>
              </a:r>
            </a:p>
            <a:p>
              <a:pPr algn="l">
                <a:lnSpc>
                  <a:spcPts val="4479"/>
                </a:lnSpc>
              </a:pPr>
              <a:r>
                <a:rPr lang="en-US" sz="3199" dirty="0" err="1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Dafi</a:t>
              </a: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- Librarian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035187" y="1515588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0224358" y="170475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0733254" y="2143069"/>
            <a:ext cx="425574" cy="566744"/>
          </a:xfrm>
          <a:custGeom>
            <a:avLst/>
            <a:gdLst/>
            <a:ahLst/>
            <a:cxnLst/>
            <a:rect l="l" t="t" r="r" b="b"/>
            <a:pathLst>
              <a:path w="425574" h="56674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0035187" y="4232646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0224358" y="4421817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10035187" y="6946087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0224358" y="713525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0610812" y="4805196"/>
            <a:ext cx="670457" cy="676608"/>
          </a:xfrm>
          <a:custGeom>
            <a:avLst/>
            <a:gdLst/>
            <a:ahLst/>
            <a:cxnLst/>
            <a:rect l="l" t="t" r="r" b="b"/>
            <a:pathLst>
              <a:path w="670457" h="676608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>
            <a:off x="10733254" y="7543282"/>
            <a:ext cx="442544" cy="627318"/>
          </a:xfrm>
          <a:custGeom>
            <a:avLst/>
            <a:gdLst/>
            <a:ahLst/>
            <a:cxnLst/>
            <a:rect l="l" t="t" r="r" b="b"/>
            <a:pathLst>
              <a:path w="442544" h="627318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>
            <a:off x="381000" y="5869294"/>
            <a:ext cx="6014581" cy="3984660"/>
          </a:xfrm>
          <a:custGeom>
            <a:avLst/>
            <a:gdLst/>
            <a:ahLst/>
            <a:cxnLst/>
            <a:rect l="l" t="t" r="r" b="b"/>
            <a:pathLst>
              <a:path w="6014581" h="3984660">
                <a:moveTo>
                  <a:pt x="0" y="0"/>
                </a:moveTo>
                <a:lnTo>
                  <a:pt x="6014580" y="0"/>
                </a:lnTo>
                <a:lnTo>
                  <a:pt x="6014580" y="3984660"/>
                </a:lnTo>
                <a:lnTo>
                  <a:pt x="0" y="39846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TextBox 16"/>
          <p:cNvSpPr txBox="1"/>
          <p:nvPr/>
        </p:nvSpPr>
        <p:spPr>
          <a:xfrm>
            <a:off x="12361720" y="2040584"/>
            <a:ext cx="541957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Reviewed the current system and its limitations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61720" y="4772192"/>
            <a:ext cx="517503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Gathered requirements for the intended system</a:t>
            </a:r>
          </a:p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endParaRPr lang="en-US" sz="3100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12811" y="7358095"/>
            <a:ext cx="5517392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Received guidelines to support the development process</a:t>
            </a:r>
          </a:p>
        </p:txBody>
      </p:sp>
      <p:graphicFrame>
        <p:nvGraphicFramePr>
          <p:cNvPr id="20" name="Table 12">
            <a:extLst>
              <a:ext uri="{FF2B5EF4-FFF2-40B4-BE49-F238E27FC236}">
                <a16:creationId xmlns:a16="http://schemas.microsoft.com/office/drawing/2014/main" id="{B692E969-04A9-C8E7-CBCD-BF549ACE7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8189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4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Freeform 8">
            <a:extLst>
              <a:ext uri="{FF2B5EF4-FFF2-40B4-BE49-F238E27FC236}">
                <a16:creationId xmlns:a16="http://schemas.microsoft.com/office/drawing/2014/main" id="{C3B960FE-1F72-BE9C-BBD3-3903591E9D2F}"/>
              </a:ext>
            </a:extLst>
          </p:cNvPr>
          <p:cNvSpPr/>
          <p:nvPr/>
        </p:nvSpPr>
        <p:spPr>
          <a:xfrm>
            <a:off x="27958" y="2114408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8" y="0"/>
                </a:lnTo>
                <a:lnTo>
                  <a:pt x="434138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E3C48A1-EC8D-24B9-FA46-E2BC2695975E}"/>
              </a:ext>
            </a:extLst>
          </p:cNvPr>
          <p:cNvSpPr txBox="1"/>
          <p:nvPr/>
        </p:nvSpPr>
        <p:spPr>
          <a:xfrm>
            <a:off x="457200" y="3906597"/>
            <a:ext cx="7192823" cy="109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Survey for readers communities &amp; potential readers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645AD43F-755C-3EF7-A8C7-9F5918FB9AC6}"/>
              </a:ext>
            </a:extLst>
          </p:cNvPr>
          <p:cNvSpPr/>
          <p:nvPr/>
        </p:nvSpPr>
        <p:spPr>
          <a:xfrm>
            <a:off x="0" y="4018796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8" y="0"/>
                </a:lnTo>
                <a:lnTo>
                  <a:pt x="434138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7" y="3085386"/>
            <a:ext cx="18217613" cy="7201614"/>
          </a:xfrm>
          <a:custGeom>
            <a:avLst/>
            <a:gdLst/>
            <a:ahLst/>
            <a:cxnLst/>
            <a:rect l="l" t="t" r="r" b="b"/>
            <a:pathLst>
              <a:path w="18217613" h="7201614">
                <a:moveTo>
                  <a:pt x="0" y="0"/>
                </a:moveTo>
                <a:lnTo>
                  <a:pt x="18217613" y="0"/>
                </a:lnTo>
                <a:lnTo>
                  <a:pt x="18217613" y="7201614"/>
                </a:lnTo>
                <a:lnTo>
                  <a:pt x="0" y="720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12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0" y="1557271"/>
            <a:ext cx="8926845" cy="4876289"/>
          </a:xfrm>
          <a:custGeom>
            <a:avLst/>
            <a:gdLst/>
            <a:ahLst/>
            <a:cxnLst/>
            <a:rect l="l" t="t" r="r" b="b"/>
            <a:pathLst>
              <a:path w="8926845" h="4876289">
                <a:moveTo>
                  <a:pt x="0" y="0"/>
                </a:moveTo>
                <a:lnTo>
                  <a:pt x="8926845" y="0"/>
                </a:lnTo>
                <a:lnTo>
                  <a:pt x="8926845" y="4876290"/>
                </a:lnTo>
                <a:lnTo>
                  <a:pt x="0" y="487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8705699" y="4157535"/>
            <a:ext cx="9652688" cy="5683020"/>
          </a:xfrm>
          <a:custGeom>
            <a:avLst/>
            <a:gdLst/>
            <a:ahLst/>
            <a:cxnLst/>
            <a:rect l="l" t="t" r="r" b="b"/>
            <a:pathLst>
              <a:path w="9652688" h="5683020">
                <a:moveTo>
                  <a:pt x="0" y="0"/>
                </a:moveTo>
                <a:lnTo>
                  <a:pt x="9652688" y="0"/>
                </a:lnTo>
                <a:lnTo>
                  <a:pt x="9652688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331999" y="111647"/>
            <a:ext cx="17624001" cy="105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9"/>
              </a:lnSpc>
            </a:pPr>
            <a:r>
              <a:rPr lang="en-US" sz="6438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Requirements drawn from the interviews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5861" y="1099436"/>
            <a:ext cx="359082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Functional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9371" y="3537581"/>
            <a:ext cx="448534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Non - functional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89742" y="9829165"/>
            <a:ext cx="521194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-</a:t>
            </a:r>
            <a:r>
              <a:rPr lang="en-IL" sz="2599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5</a:t>
            </a:r>
            <a:r>
              <a:rPr lang="en-US" sz="2599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E0107C-A22C-FBA6-88E1-793F4787C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2" y="7883311"/>
            <a:ext cx="2141818" cy="2141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784" y="2638519"/>
            <a:ext cx="5528880" cy="906862"/>
            <a:chOff x="0" y="0"/>
            <a:chExt cx="1456166" cy="238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6166" cy="238844"/>
            </a:xfrm>
            <a:custGeom>
              <a:avLst/>
              <a:gdLst/>
              <a:ahLst/>
              <a:cxnLst/>
              <a:rect l="l" t="t" r="r" b="b"/>
              <a:pathLst>
                <a:path w="1456166" h="238844">
                  <a:moveTo>
                    <a:pt x="119422" y="0"/>
                  </a:moveTo>
                  <a:lnTo>
                    <a:pt x="1336744" y="0"/>
                  </a:lnTo>
                  <a:cubicBezTo>
                    <a:pt x="1402699" y="0"/>
                    <a:pt x="1456166" y="53467"/>
                    <a:pt x="1456166" y="119422"/>
                  </a:cubicBezTo>
                  <a:lnTo>
                    <a:pt x="1456166" y="119422"/>
                  </a:lnTo>
                  <a:cubicBezTo>
                    <a:pt x="1456166" y="151095"/>
                    <a:pt x="1443584" y="181470"/>
                    <a:pt x="1421188" y="203866"/>
                  </a:cubicBezTo>
                  <a:cubicBezTo>
                    <a:pt x="1398792" y="226262"/>
                    <a:pt x="1368417" y="238844"/>
                    <a:pt x="1336744" y="238844"/>
                  </a:cubicBezTo>
                  <a:lnTo>
                    <a:pt x="119422" y="238844"/>
                  </a:lnTo>
                  <a:cubicBezTo>
                    <a:pt x="53467" y="238844"/>
                    <a:pt x="0" y="185377"/>
                    <a:pt x="0" y="119422"/>
                  </a:cubicBezTo>
                  <a:lnTo>
                    <a:pt x="0" y="119422"/>
                  </a:lnTo>
                  <a:cubicBezTo>
                    <a:pt x="0" y="53467"/>
                    <a:pt x="53467" y="0"/>
                    <a:pt x="11942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56166" cy="305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39"/>
                </a:lnSpc>
              </a:pPr>
              <a:r>
                <a:rPr lang="en-US" sz="2599" b="1" dirty="0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Modern Technologies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9784" y="3655574"/>
            <a:ext cx="9028143" cy="911950"/>
            <a:chOff x="0" y="0"/>
            <a:chExt cx="2377783" cy="2401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7783" cy="240184"/>
            </a:xfrm>
            <a:custGeom>
              <a:avLst/>
              <a:gdLst/>
              <a:ahLst/>
              <a:cxnLst/>
              <a:rect l="l" t="t" r="r" b="b"/>
              <a:pathLst>
                <a:path w="2377783" h="240184">
                  <a:moveTo>
                    <a:pt x="85753" y="0"/>
                  </a:moveTo>
                  <a:lnTo>
                    <a:pt x="2292029" y="0"/>
                  </a:lnTo>
                  <a:cubicBezTo>
                    <a:pt x="2314772" y="0"/>
                    <a:pt x="2336584" y="9035"/>
                    <a:pt x="2352666" y="25117"/>
                  </a:cubicBezTo>
                  <a:cubicBezTo>
                    <a:pt x="2368748" y="41198"/>
                    <a:pt x="2377783" y="63010"/>
                    <a:pt x="2377783" y="85753"/>
                  </a:cubicBezTo>
                  <a:lnTo>
                    <a:pt x="2377783" y="154431"/>
                  </a:lnTo>
                  <a:cubicBezTo>
                    <a:pt x="2377783" y="201791"/>
                    <a:pt x="2339390" y="240184"/>
                    <a:pt x="2292029" y="240184"/>
                  </a:cubicBezTo>
                  <a:lnTo>
                    <a:pt x="85753" y="240184"/>
                  </a:lnTo>
                  <a:cubicBezTo>
                    <a:pt x="63010" y="240184"/>
                    <a:pt x="41198" y="231150"/>
                    <a:pt x="25117" y="215068"/>
                  </a:cubicBezTo>
                  <a:cubicBezTo>
                    <a:pt x="9035" y="198986"/>
                    <a:pt x="0" y="177174"/>
                    <a:pt x="0" y="154431"/>
                  </a:cubicBezTo>
                  <a:lnTo>
                    <a:pt x="0" y="85753"/>
                  </a:lnTo>
                  <a:cubicBezTo>
                    <a:pt x="0" y="63010"/>
                    <a:pt x="9035" y="41198"/>
                    <a:pt x="25117" y="25117"/>
                  </a:cubicBezTo>
                  <a:cubicBezTo>
                    <a:pt x="41198" y="9035"/>
                    <a:pt x="63010" y="0"/>
                    <a:pt x="8575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77783" cy="287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 dirty="0" err="1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Implemenation</a:t>
              </a:r>
              <a:r>
                <a:rPr lang="en-US" sz="2499" b="1" dirty="0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of a user-friendly interface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83716" y="-8868"/>
            <a:ext cx="7204284" cy="10295868"/>
            <a:chOff x="0" y="0"/>
            <a:chExt cx="1897424" cy="2711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7424" cy="2711669"/>
            </a:xfrm>
            <a:custGeom>
              <a:avLst/>
              <a:gdLst/>
              <a:ahLst/>
              <a:cxnLst/>
              <a:rect l="l" t="t" r="r" b="b"/>
              <a:pathLst>
                <a:path w="1897424" h="2711669">
                  <a:moveTo>
                    <a:pt x="0" y="0"/>
                  </a:moveTo>
                  <a:lnTo>
                    <a:pt x="1897424" y="0"/>
                  </a:lnTo>
                  <a:lnTo>
                    <a:pt x="1897424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897424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243344" y="834745"/>
            <a:ext cx="6838360" cy="6838360"/>
          </a:xfrm>
          <a:custGeom>
            <a:avLst/>
            <a:gdLst/>
            <a:ahLst/>
            <a:cxnLst/>
            <a:rect l="l" t="t" r="r" b="b"/>
            <a:pathLst>
              <a:path w="6838360" h="6838360">
                <a:moveTo>
                  <a:pt x="0" y="0"/>
                </a:moveTo>
                <a:lnTo>
                  <a:pt x="6838361" y="0"/>
                </a:lnTo>
                <a:lnTo>
                  <a:pt x="6838361" y="6838361"/>
                </a:lnTo>
                <a:lnTo>
                  <a:pt x="0" y="6838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1334183" y="967239"/>
            <a:ext cx="6747521" cy="6249892"/>
          </a:xfrm>
          <a:custGeom>
            <a:avLst/>
            <a:gdLst/>
            <a:ahLst/>
            <a:cxnLst/>
            <a:rect l="l" t="t" r="r" b="b"/>
            <a:pathLst>
              <a:path w="6747521" h="6249892">
                <a:moveTo>
                  <a:pt x="0" y="0"/>
                </a:moveTo>
                <a:lnTo>
                  <a:pt x="6747522" y="0"/>
                </a:lnTo>
                <a:lnTo>
                  <a:pt x="6747522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TextBox 13"/>
          <p:cNvSpPr txBox="1"/>
          <p:nvPr/>
        </p:nvSpPr>
        <p:spPr>
          <a:xfrm>
            <a:off x="1593671" y="625481"/>
            <a:ext cx="6500368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Our Solution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29784" y="4687525"/>
            <a:ext cx="10567485" cy="1060094"/>
            <a:chOff x="0" y="0"/>
            <a:chExt cx="2783206" cy="2792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83206" cy="279202"/>
            </a:xfrm>
            <a:custGeom>
              <a:avLst/>
              <a:gdLst/>
              <a:ahLst/>
              <a:cxnLst/>
              <a:rect l="l" t="t" r="r" b="b"/>
              <a:pathLst>
                <a:path w="2783206" h="279202">
                  <a:moveTo>
                    <a:pt x="73262" y="0"/>
                  </a:moveTo>
                  <a:lnTo>
                    <a:pt x="2709944" y="0"/>
                  </a:lnTo>
                  <a:cubicBezTo>
                    <a:pt x="2750406" y="0"/>
                    <a:pt x="2783206" y="32800"/>
                    <a:pt x="2783206" y="73262"/>
                  </a:cubicBezTo>
                  <a:lnTo>
                    <a:pt x="2783206" y="205940"/>
                  </a:lnTo>
                  <a:cubicBezTo>
                    <a:pt x="2783206" y="246401"/>
                    <a:pt x="2750406" y="279202"/>
                    <a:pt x="2709944" y="279202"/>
                  </a:cubicBezTo>
                  <a:lnTo>
                    <a:pt x="73262" y="279202"/>
                  </a:lnTo>
                  <a:cubicBezTo>
                    <a:pt x="32800" y="279202"/>
                    <a:pt x="0" y="246401"/>
                    <a:pt x="0" y="205940"/>
                  </a:cubicBezTo>
                  <a:lnTo>
                    <a:pt x="0" y="73262"/>
                  </a:lnTo>
                  <a:cubicBezTo>
                    <a:pt x="0" y="32800"/>
                    <a:pt x="32800" y="0"/>
                    <a:pt x="732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783206" cy="32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 dirty="0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Adaptions for those lacking technological</a:t>
              </a:r>
              <a:r>
                <a:rPr lang="en-IL" sz="2499" b="1" dirty="0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knowledge</a:t>
              </a:r>
              <a:endParaRPr lang="en-US" sz="2499" b="1" dirty="0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9784" y="5890494"/>
            <a:ext cx="10567485" cy="1060094"/>
            <a:chOff x="0" y="0"/>
            <a:chExt cx="2783206" cy="2792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83206" cy="279202"/>
            </a:xfrm>
            <a:custGeom>
              <a:avLst/>
              <a:gdLst/>
              <a:ahLst/>
              <a:cxnLst/>
              <a:rect l="l" t="t" r="r" b="b"/>
              <a:pathLst>
                <a:path w="2783206" h="279202">
                  <a:moveTo>
                    <a:pt x="73262" y="0"/>
                  </a:moveTo>
                  <a:lnTo>
                    <a:pt x="2709944" y="0"/>
                  </a:lnTo>
                  <a:cubicBezTo>
                    <a:pt x="2750406" y="0"/>
                    <a:pt x="2783206" y="32800"/>
                    <a:pt x="2783206" y="73262"/>
                  </a:cubicBezTo>
                  <a:lnTo>
                    <a:pt x="2783206" y="205940"/>
                  </a:lnTo>
                  <a:cubicBezTo>
                    <a:pt x="2783206" y="246401"/>
                    <a:pt x="2750406" y="279202"/>
                    <a:pt x="2709944" y="279202"/>
                  </a:cubicBezTo>
                  <a:lnTo>
                    <a:pt x="73262" y="279202"/>
                  </a:lnTo>
                  <a:cubicBezTo>
                    <a:pt x="32800" y="279202"/>
                    <a:pt x="0" y="246401"/>
                    <a:pt x="0" y="205940"/>
                  </a:cubicBezTo>
                  <a:lnTo>
                    <a:pt x="0" y="73262"/>
                  </a:lnTo>
                  <a:cubicBezTo>
                    <a:pt x="0" y="32800"/>
                    <a:pt x="32800" y="0"/>
                    <a:pt x="732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783206" cy="32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Integration of recommendation system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85250" y="7091853"/>
            <a:ext cx="10567485" cy="1060094"/>
            <a:chOff x="0" y="0"/>
            <a:chExt cx="2783206" cy="2792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3206" cy="279202"/>
            </a:xfrm>
            <a:custGeom>
              <a:avLst/>
              <a:gdLst/>
              <a:ahLst/>
              <a:cxnLst/>
              <a:rect l="l" t="t" r="r" b="b"/>
              <a:pathLst>
                <a:path w="2783206" h="279202">
                  <a:moveTo>
                    <a:pt x="73262" y="0"/>
                  </a:moveTo>
                  <a:lnTo>
                    <a:pt x="2709944" y="0"/>
                  </a:lnTo>
                  <a:cubicBezTo>
                    <a:pt x="2750406" y="0"/>
                    <a:pt x="2783206" y="32800"/>
                    <a:pt x="2783206" y="73262"/>
                  </a:cubicBezTo>
                  <a:lnTo>
                    <a:pt x="2783206" y="205940"/>
                  </a:lnTo>
                  <a:cubicBezTo>
                    <a:pt x="2783206" y="246401"/>
                    <a:pt x="2750406" y="279202"/>
                    <a:pt x="2709944" y="279202"/>
                  </a:cubicBezTo>
                  <a:lnTo>
                    <a:pt x="73262" y="279202"/>
                  </a:lnTo>
                  <a:cubicBezTo>
                    <a:pt x="32800" y="279202"/>
                    <a:pt x="0" y="246401"/>
                    <a:pt x="0" y="205940"/>
                  </a:cubicBezTo>
                  <a:lnTo>
                    <a:pt x="0" y="73262"/>
                  </a:lnTo>
                  <a:cubicBezTo>
                    <a:pt x="0" y="32800"/>
                    <a:pt x="32800" y="0"/>
                    <a:pt x="732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783206" cy="32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Free accessiblity to both small and large libraries</a:t>
              </a:r>
            </a:p>
          </p:txBody>
        </p:sp>
      </p:grpSp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B0E33C21-D0CB-866F-C96A-7F93572F3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60624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6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43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2586472" y="4837683"/>
            <a:ext cx="13687553" cy="3644311"/>
          </a:xfrm>
          <a:custGeom>
            <a:avLst/>
            <a:gdLst/>
            <a:ahLst/>
            <a:cxnLst/>
            <a:rect l="l" t="t" r="r" b="b"/>
            <a:pathLst>
              <a:path w="13687553" h="3644311">
                <a:moveTo>
                  <a:pt x="0" y="0"/>
                </a:moveTo>
                <a:lnTo>
                  <a:pt x="13687552" y="0"/>
                </a:lnTo>
                <a:lnTo>
                  <a:pt x="13687552" y="3644311"/>
                </a:lnTo>
                <a:lnTo>
                  <a:pt x="0" y="364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4" name="Group 4"/>
          <p:cNvGrpSpPr/>
          <p:nvPr/>
        </p:nvGrpSpPr>
        <p:grpSpPr>
          <a:xfrm>
            <a:off x="1028700" y="746125"/>
            <a:ext cx="12063594" cy="2351428"/>
            <a:chOff x="0" y="0"/>
            <a:chExt cx="16084792" cy="31352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6084792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Algorithm - Web scraping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78335"/>
              <a:ext cx="14521681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Why not to use AI directly ?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              Data !!</a:t>
              </a:r>
            </a:p>
          </p:txBody>
        </p:sp>
      </p:grp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369E605E-4264-BE7E-2AC6-3D00B07E7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501618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7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89547" y="-2863788"/>
            <a:ext cx="14404431" cy="14404431"/>
          </a:xfrm>
          <a:custGeom>
            <a:avLst/>
            <a:gdLst/>
            <a:ahLst/>
            <a:cxnLst/>
            <a:rect l="l" t="t" r="r" b="b"/>
            <a:pathLst>
              <a:path w="14404431" h="14404431">
                <a:moveTo>
                  <a:pt x="0" y="0"/>
                </a:moveTo>
                <a:lnTo>
                  <a:pt x="14404431" y="0"/>
                </a:lnTo>
                <a:lnTo>
                  <a:pt x="14404431" y="14404431"/>
                </a:lnTo>
                <a:lnTo>
                  <a:pt x="0" y="14404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7782238" y="159581"/>
            <a:ext cx="10302675" cy="9967839"/>
          </a:xfrm>
          <a:custGeom>
            <a:avLst/>
            <a:gdLst/>
            <a:ahLst/>
            <a:cxnLst/>
            <a:rect l="l" t="t" r="r" b="b"/>
            <a:pathLst>
              <a:path w="10302675" h="9967839">
                <a:moveTo>
                  <a:pt x="0" y="0"/>
                </a:moveTo>
                <a:lnTo>
                  <a:pt x="10302675" y="0"/>
                </a:lnTo>
                <a:lnTo>
                  <a:pt x="10302675" y="9967838"/>
                </a:lnTo>
                <a:lnTo>
                  <a:pt x="0" y="9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8700" y="3410615"/>
            <a:ext cx="6278177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System architecture</a:t>
            </a: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AAE439F1-86DA-8127-559F-3912D8A8F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46299"/>
              </p:ext>
            </p:extLst>
          </p:nvPr>
        </p:nvGraphicFramePr>
        <p:xfrm>
          <a:off x="7846142" y="9619817"/>
          <a:ext cx="1088206" cy="823912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8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3" name="Group 3"/>
          <p:cNvGrpSpPr/>
          <p:nvPr/>
        </p:nvGrpSpPr>
        <p:grpSpPr>
          <a:xfrm>
            <a:off x="10267802" y="-695325"/>
            <a:ext cx="12417410" cy="1156060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 rot="708629">
              <a:off x="-93631" y="-319630"/>
              <a:ext cx="6906085" cy="6226250"/>
            </a:xfrm>
            <a:custGeom>
              <a:avLst/>
              <a:gdLst/>
              <a:ahLst/>
              <a:cxnLst/>
              <a:rect l="l" t="t" r="r" b="b"/>
              <a:pathLst>
                <a:path w="6906085" h="6226250">
                  <a:moveTo>
                    <a:pt x="760763" y="1191296"/>
                  </a:moveTo>
                  <a:lnTo>
                    <a:pt x="111391" y="3155213"/>
                  </a:lnTo>
                  <a:cubicBezTo>
                    <a:pt x="0" y="3491194"/>
                    <a:pt x="121287" y="3860263"/>
                    <a:pt x="409523" y="4065973"/>
                  </a:cubicBezTo>
                  <a:lnTo>
                    <a:pt x="3185107" y="6046794"/>
                  </a:lnTo>
                  <a:cubicBezTo>
                    <a:pt x="3368333" y="6178449"/>
                    <a:pt x="3598898" y="6226250"/>
                    <a:pt x="3818929" y="6180241"/>
                  </a:cubicBezTo>
                  <a:lnTo>
                    <a:pt x="6189547" y="5684540"/>
                  </a:lnTo>
                  <a:cubicBezTo>
                    <a:pt x="6625880" y="5593302"/>
                    <a:pt x="6906085" y="5164932"/>
                    <a:pt x="6814847" y="4728599"/>
                  </a:cubicBezTo>
                  <a:lnTo>
                    <a:pt x="6157205" y="1583521"/>
                  </a:lnTo>
                  <a:cubicBezTo>
                    <a:pt x="6123153" y="1420673"/>
                    <a:pt x="6040156" y="1271951"/>
                    <a:pt x="5917866" y="1158694"/>
                  </a:cubicBezTo>
                  <a:lnTo>
                    <a:pt x="4950271" y="254280"/>
                  </a:lnTo>
                  <a:cubicBezTo>
                    <a:pt x="4758411" y="75126"/>
                    <a:pt x="4490993" y="0"/>
                    <a:pt x="4233668" y="53807"/>
                  </a:cubicBezTo>
                  <a:lnTo>
                    <a:pt x="1362075" y="654263"/>
                  </a:lnTo>
                  <a:cubicBezTo>
                    <a:pt x="1079888" y="713269"/>
                    <a:pt x="850287" y="918273"/>
                    <a:pt x="760763" y="1191296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564" t="-4937" r="-14148" b="-10084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1016"/>
            <a:ext cx="583784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Challenges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2755690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028700" y="3789904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028700" y="4824118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8"/>
                </a:lnTo>
                <a:lnTo>
                  <a:pt x="0" y="43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028700" y="5986674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797412" y="2689015"/>
            <a:ext cx="7795087" cy="616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Tracking books copies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Lack of large Hebrew book API or dataset 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Web-scraping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Gather information from outdated and disorganized files containing data about the library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Firebase’s free plan limitations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8700" y="7841038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928369F-93C8-18AA-000B-E827F7F15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61363"/>
              </p:ext>
            </p:extLst>
          </p:nvPr>
        </p:nvGraphicFramePr>
        <p:xfrm>
          <a:off x="9048396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9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590</Words>
  <Application>Microsoft Office PowerPoint</Application>
  <PresentationFormat>Custom</PresentationFormat>
  <Paragraphs>114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Helios</vt:lpstr>
      <vt:lpstr>Klein</vt:lpstr>
      <vt:lpstr>Helios Bold</vt:lpstr>
      <vt:lpstr>Arial</vt:lpstr>
      <vt:lpstr>DM Sans Bold</vt:lpstr>
      <vt:lpstr>Calibri</vt:lpstr>
      <vt:lpstr>Klein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Based Digital Library System</dc:title>
  <cp:lastModifiedBy>Amit Perets</cp:lastModifiedBy>
  <cp:revision>7</cp:revision>
  <dcterms:created xsi:type="dcterms:W3CDTF">2006-08-16T00:00:00Z</dcterms:created>
  <dcterms:modified xsi:type="dcterms:W3CDTF">2024-09-23T10:13:15Z</dcterms:modified>
  <dc:identifier>DAGQ6yb8_r0</dc:identifier>
</cp:coreProperties>
</file>